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30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310" r:id="rId23"/>
    <p:sldId id="296" r:id="rId24"/>
    <p:sldId id="297" r:id="rId25"/>
    <p:sldId id="298" r:id="rId26"/>
    <p:sldId id="299" r:id="rId27"/>
    <p:sldId id="300" r:id="rId28"/>
    <p:sldId id="301" r:id="rId29"/>
    <p:sldId id="311" r:id="rId3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102"/>
    <a:srgbClr val="FF9D00"/>
    <a:srgbClr val="FF6702"/>
    <a:srgbClr val="FF3305"/>
    <a:srgbClr val="CF3E00"/>
    <a:srgbClr val="236F7A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566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47A3F2A-97A7-46C0-98ED-B29E909B6EDA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89B52C3-DF2A-4EF6-B257-714239A6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5448587-7C1C-4448-A7AB-BDEC9173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2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Juvenile Crime Control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77"/>
    </mc:Choice>
    <mc:Fallback xmlns="">
      <p:transition spd="slow" advTm="8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Blueprints Programs</a:t>
            </a:r>
          </a:p>
          <a:p>
            <a:pPr lvl="1" eaLnBrk="1" hangingPunct="1"/>
            <a:r>
              <a:rPr lang="en-US" sz="2400" smtClean="0"/>
              <a:t>Deterrent effect</a:t>
            </a:r>
          </a:p>
          <a:p>
            <a:pPr lvl="1" eaLnBrk="1" hangingPunct="1"/>
            <a:r>
              <a:rPr lang="en-US" sz="2400" smtClean="0"/>
              <a:t>Sustained effect</a:t>
            </a:r>
          </a:p>
          <a:p>
            <a:pPr lvl="1" eaLnBrk="1" hangingPunct="1"/>
            <a:r>
              <a:rPr lang="en-US" sz="2400" smtClean="0"/>
              <a:t>Multi-site replication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Some Successes:  Blueprints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67"/>
    </mc:Choice>
    <mc:Fallback xmlns="">
      <p:transition spd="slow" advTm="43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This is a comprehensive program intended to prevent drug abuse</a:t>
            </a:r>
          </a:p>
          <a:p>
            <a:pPr eaLnBrk="1" hangingPunct="1"/>
            <a:r>
              <a:rPr lang="en-US" sz="2000" smtClean="0"/>
              <a:t>Unique features</a:t>
            </a:r>
          </a:p>
          <a:p>
            <a:pPr lvl="1" eaLnBrk="1" hangingPunct="1"/>
            <a:r>
              <a:rPr lang="en-US" sz="1800" smtClean="0"/>
              <a:t>Takes place in a school setting</a:t>
            </a:r>
          </a:p>
          <a:p>
            <a:pPr lvl="1" eaLnBrk="1" hangingPunct="1"/>
            <a:r>
              <a:rPr lang="en-US" sz="1800" smtClean="0"/>
              <a:t>Relies on families/community members</a:t>
            </a:r>
          </a:p>
          <a:p>
            <a:pPr lvl="1" eaLnBrk="1" hangingPunct="1"/>
            <a:r>
              <a:rPr lang="en-US" sz="1800" smtClean="0"/>
              <a:t>Helps youth identify social pressures to do drugs and teaches drug avoidance skills</a:t>
            </a:r>
          </a:p>
          <a:p>
            <a:pPr lvl="1" eaLnBrk="1" hangingPunct="1"/>
            <a:r>
              <a:rPr lang="en-US" sz="1800" smtClean="0"/>
              <a:t>Applies active social learning techniques</a:t>
            </a:r>
          </a:p>
          <a:p>
            <a:pPr lvl="1" eaLnBrk="1" hangingPunct="1"/>
            <a:r>
              <a:rPr lang="en-US" sz="1800" smtClean="0"/>
              <a:t>Parent-principal committees</a:t>
            </a:r>
          </a:p>
          <a:p>
            <a:pPr lvl="1" eaLnBrk="1" hangingPunct="1"/>
            <a:r>
              <a:rPr lang="en-US" sz="1800" smtClean="0"/>
              <a:t>Media coverage, community organization, and health policy component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Midwestern Prevention Project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2"/>
    </mc:Choice>
    <mc:Fallback xmlns="">
      <p:transition spd="slow" advTm="56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BBBSA provides adult support, mentorship, and friendship to at-risk youth</a:t>
            </a:r>
          </a:p>
          <a:p>
            <a:pPr eaLnBrk="1" hangingPunct="1"/>
            <a:r>
              <a:rPr lang="en-US" sz="2800" smtClean="0"/>
              <a:t>Unique features</a:t>
            </a:r>
          </a:p>
          <a:p>
            <a:pPr lvl="1" eaLnBrk="1" hangingPunct="1"/>
            <a:r>
              <a:rPr lang="en-US" sz="2400" smtClean="0"/>
              <a:t>One-on-one interactions</a:t>
            </a:r>
          </a:p>
          <a:p>
            <a:pPr lvl="1" eaLnBrk="1" hangingPunct="1"/>
            <a:r>
              <a:rPr lang="en-US" sz="2400" smtClean="0"/>
              <a:t>Screening for volunteers, and an orientation</a:t>
            </a:r>
          </a:p>
          <a:p>
            <a:pPr lvl="1" eaLnBrk="1" hangingPunct="1"/>
            <a:r>
              <a:rPr lang="en-US" sz="2400" smtClean="0"/>
              <a:t>Youth carefully matched to volunteers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Big Brothers and Big Sisters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73"/>
    </mc:Choice>
    <mc:Fallback xmlns="">
      <p:transition spd="slow" advTm="45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FFT is aimed at families with adolescent youth who have displayed antisocial and maladaptive behavior</a:t>
            </a:r>
          </a:p>
          <a:p>
            <a:pPr eaLnBrk="1" hangingPunct="1"/>
            <a:r>
              <a:rPr lang="en-US" sz="2800" smtClean="0"/>
              <a:t>Unique features</a:t>
            </a:r>
          </a:p>
          <a:p>
            <a:pPr lvl="1" eaLnBrk="1" hangingPunct="1"/>
            <a:r>
              <a:rPr lang="en-US" sz="2000" smtClean="0"/>
              <a:t>Between 8 and 26 hours of service time</a:t>
            </a:r>
          </a:p>
          <a:p>
            <a:pPr lvl="1" eaLnBrk="1" hangingPunct="1"/>
            <a:r>
              <a:rPr lang="en-US" sz="2000" smtClean="0"/>
              <a:t>Flexible methods of delivery</a:t>
            </a:r>
          </a:p>
          <a:p>
            <a:pPr lvl="1" eaLnBrk="1" hangingPunct="1"/>
            <a:r>
              <a:rPr lang="en-US" sz="2000" smtClean="0"/>
              <a:t>Focus on protective factors and reduction of risk</a:t>
            </a:r>
          </a:p>
          <a:p>
            <a:pPr lvl="1" eaLnBrk="1" hangingPunct="1"/>
            <a:r>
              <a:rPr lang="en-US" sz="2000" smtClean="0"/>
              <a:t>Program phases include engagement, motivation, assessment, behavior change, and generalization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Family Therapy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20"/>
    </mc:Choice>
    <mc:Fallback xmlns="">
      <p:transition spd="slow" advTm="53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We already saw that life skills training doesn’t look too effective for adults, but it looks promising for youth</a:t>
            </a:r>
          </a:p>
          <a:p>
            <a:pPr eaLnBrk="1" hangingPunct="1"/>
            <a:r>
              <a:rPr lang="en-US" sz="2000" smtClean="0"/>
              <a:t>Unique features</a:t>
            </a:r>
          </a:p>
          <a:p>
            <a:pPr lvl="1" eaLnBrk="1" hangingPunct="1"/>
            <a:r>
              <a:rPr lang="en-US" sz="1800" smtClean="0"/>
              <a:t>3-year intervention designed to prevent/reduce gateway drug use</a:t>
            </a:r>
          </a:p>
          <a:p>
            <a:pPr lvl="1" eaLnBrk="1" hangingPunct="1"/>
            <a:r>
              <a:rPr lang="en-US" sz="1800" smtClean="0"/>
              <a:t>Primarily implemented in school classrooms by teachers</a:t>
            </a:r>
          </a:p>
          <a:p>
            <a:pPr lvl="1" eaLnBrk="1" hangingPunct="1"/>
            <a:r>
              <a:rPr lang="en-US" sz="1800" smtClean="0"/>
              <a:t>15 sessions in year one, 10 in year two, and 5 in year three</a:t>
            </a:r>
          </a:p>
          <a:p>
            <a:pPr lvl="1" eaLnBrk="1" hangingPunct="1"/>
            <a:r>
              <a:rPr lang="en-US" sz="1800" smtClean="0"/>
              <a:t>Components include self-management, social skills, and information and skills specifically related to drug use</a:t>
            </a:r>
          </a:p>
          <a:p>
            <a:pPr lvl="1" eaLnBrk="1" hangingPunct="1"/>
            <a:r>
              <a:rPr lang="en-US" sz="1800" smtClean="0"/>
              <a:t>Training techniques include instruction, demonstration, feedback, reinforcement, and practice</a:t>
            </a:r>
          </a:p>
          <a:p>
            <a:pPr lvl="1" eaLnBrk="1" hangingPunct="1"/>
            <a:r>
              <a:rPr lang="en-US" sz="1800" smtClean="0"/>
              <a:t>Very cheap!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Life Skills Training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6"/>
    </mc:Choice>
    <mc:Fallback xmlns="">
      <p:transition spd="slow" advTm="61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MST appears effective</a:t>
            </a:r>
          </a:p>
          <a:p>
            <a:pPr eaLnBrk="1" hangingPunct="1"/>
            <a:r>
              <a:rPr lang="en-US" sz="2800" smtClean="0"/>
              <a:t>Unique features</a:t>
            </a:r>
          </a:p>
          <a:p>
            <a:pPr lvl="1" eaLnBrk="1" hangingPunct="1"/>
            <a:r>
              <a:rPr lang="en-US" sz="2400" smtClean="0"/>
              <a:t>Home-based services</a:t>
            </a:r>
          </a:p>
          <a:p>
            <a:pPr lvl="1" eaLnBrk="1" hangingPunct="1"/>
            <a:r>
              <a:rPr lang="en-US" sz="2400" smtClean="0"/>
              <a:t>60 hours of contact over four months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Multisystemic Therapy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9"/>
    </mc:Choice>
    <mc:Fallback xmlns="">
      <p:transition spd="slow" advTm="4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NFP consists of home visitations by nurses during a woman’s pregnancy and during the first who years after birth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Unique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Help women improve there prenatal health and outcomes of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Improve care provided to infants/toddlers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Improve women’s personal development (planning for future pregnancy, educational achievement, and work participation)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Nurse-Family Partnership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MTFC is an alternative to institutional methods of dealing with severe criminal behavior in young people</a:t>
            </a:r>
          </a:p>
          <a:p>
            <a:pPr eaLnBrk="1" hangingPunct="1"/>
            <a:r>
              <a:rPr lang="en-US" sz="2400" smtClean="0"/>
              <a:t>Unique features</a:t>
            </a:r>
          </a:p>
          <a:p>
            <a:pPr lvl="1" eaLnBrk="1" hangingPunct="1"/>
            <a:r>
              <a:rPr lang="en-US" sz="2000" smtClean="0"/>
              <a:t>Families are recruited, trained, and closely supervised</a:t>
            </a:r>
          </a:p>
          <a:p>
            <a:pPr lvl="1" eaLnBrk="1" hangingPunct="1"/>
            <a:r>
              <a:rPr lang="en-US" sz="2000" smtClean="0"/>
              <a:t>Clear and consistent limits with follow-through on consequences</a:t>
            </a:r>
          </a:p>
          <a:p>
            <a:pPr lvl="1" eaLnBrk="1" hangingPunct="1"/>
            <a:r>
              <a:rPr lang="en-US" sz="2000" smtClean="0"/>
              <a:t>Positive reinforcement for appropriate behavior</a:t>
            </a:r>
          </a:p>
          <a:p>
            <a:pPr lvl="1" eaLnBrk="1" hangingPunct="1"/>
            <a:r>
              <a:rPr lang="en-US" sz="2000" smtClean="0"/>
              <a:t>Youth relationships with a mentoring adult</a:t>
            </a:r>
          </a:p>
          <a:p>
            <a:pPr lvl="1" eaLnBrk="1" hangingPunct="1"/>
            <a:r>
              <a:rPr lang="en-US" sz="2000" smtClean="0"/>
              <a:t>Separation from delinquent peers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Multidimensional Treatment Foster Care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9"/>
    </mc:Choice>
    <mc:Fallback xmlns="">
      <p:transition spd="slow" advTm="4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BPP is aimed at reducing and preventing bully/victim problems in schools</a:t>
            </a:r>
          </a:p>
          <a:p>
            <a:pPr eaLnBrk="1" hangingPunct="1"/>
            <a:r>
              <a:rPr lang="en-US" sz="1800" smtClean="0"/>
              <a:t>Unique features</a:t>
            </a:r>
          </a:p>
          <a:p>
            <a:pPr lvl="1" eaLnBrk="1" hangingPunct="1"/>
            <a:r>
              <a:rPr lang="en-US" sz="1600" smtClean="0"/>
              <a:t>School-wide elements</a:t>
            </a:r>
          </a:p>
          <a:p>
            <a:pPr lvl="2" eaLnBrk="1" hangingPunct="1"/>
            <a:r>
              <a:rPr lang="en-US" sz="1400" smtClean="0"/>
              <a:t>Questionnaire</a:t>
            </a:r>
          </a:p>
          <a:p>
            <a:pPr lvl="2" eaLnBrk="1" hangingPunct="1"/>
            <a:r>
              <a:rPr lang="en-US" sz="1400" smtClean="0"/>
              <a:t>School conference day</a:t>
            </a:r>
          </a:p>
          <a:p>
            <a:pPr lvl="2" eaLnBrk="1" hangingPunct="1"/>
            <a:r>
              <a:rPr lang="en-US" sz="1400" smtClean="0"/>
              <a:t>Formation of coordinating committee</a:t>
            </a:r>
          </a:p>
          <a:p>
            <a:pPr lvl="2" eaLnBrk="1" hangingPunct="1"/>
            <a:r>
              <a:rPr lang="en-US" sz="1400" smtClean="0"/>
              <a:t>Increased supervision</a:t>
            </a:r>
          </a:p>
          <a:p>
            <a:pPr lvl="1" eaLnBrk="1" hangingPunct="1"/>
            <a:r>
              <a:rPr lang="en-US" sz="1600" smtClean="0"/>
              <a:t>Classroom elements</a:t>
            </a:r>
          </a:p>
          <a:p>
            <a:pPr lvl="2" eaLnBrk="1" hangingPunct="1"/>
            <a:r>
              <a:rPr lang="en-US" sz="1400" smtClean="0"/>
              <a:t>Rules against bullying</a:t>
            </a:r>
          </a:p>
          <a:p>
            <a:pPr lvl="2" eaLnBrk="1" hangingPunct="1"/>
            <a:r>
              <a:rPr lang="en-US" sz="1400" smtClean="0"/>
              <a:t>Regular meetings</a:t>
            </a:r>
          </a:p>
          <a:p>
            <a:pPr lvl="1" eaLnBrk="1" hangingPunct="1"/>
            <a:r>
              <a:rPr lang="en-US" sz="1600" smtClean="0"/>
              <a:t>Individual elements</a:t>
            </a:r>
          </a:p>
          <a:p>
            <a:pPr lvl="2" eaLnBrk="1" hangingPunct="1"/>
            <a:r>
              <a:rPr lang="en-US" sz="1400" smtClean="0"/>
              <a:t>Interventions with bullies/victims</a:t>
            </a:r>
          </a:p>
          <a:p>
            <a:pPr lvl="2" eaLnBrk="1" hangingPunct="1"/>
            <a:r>
              <a:rPr lang="en-US" sz="1400" smtClean="0"/>
              <a:t>Discussions with parents</a:t>
            </a:r>
          </a:p>
          <a:p>
            <a:pPr lvl="2" eaLnBrk="1" hangingPunct="1"/>
            <a:r>
              <a:rPr lang="en-US" sz="1400" smtClean="0"/>
              <a:t>Teachers assisted by counselors/mental health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Bullying Prevention Program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75"/>
    </mc:Choice>
    <mc:Fallback xmlns="">
      <p:transition spd="slow" advTm="67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PATH promotes emotional and social competency in school children and seeks to reduce aggression and behavior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Unique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Curriculum taught three times each week for 20-30 minutes per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Lessons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Identifying and labeling feelings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Expressing feelings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Assessing intensity of feelings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Managing feelings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Understanding the difference between feelings and behaviors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Delaying gratification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Controlling impulses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Reducing stress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Many other topics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Promoting Alternative Thinking Strategies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17"/>
    </mc:Choice>
    <mc:Fallback xmlns="">
      <p:transition spd="slow" advTm="54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America also has a </a:t>
            </a:r>
            <a:r>
              <a:rPr lang="en-US" sz="2800" i="1" smtClean="0"/>
              <a:t>juvenile</a:t>
            </a:r>
            <a:r>
              <a:rPr lang="en-US" sz="2800" smtClean="0"/>
              <a:t> crime problem</a:t>
            </a:r>
          </a:p>
          <a:p>
            <a:pPr eaLnBrk="1" hangingPunct="1"/>
            <a:r>
              <a:rPr lang="en-US" sz="2800" smtClean="0"/>
              <a:t>There are no ideal sources of juvenile crime data</a:t>
            </a:r>
          </a:p>
          <a:p>
            <a:pPr lvl="1" eaLnBrk="1" hangingPunct="1"/>
            <a:r>
              <a:rPr lang="en-US" sz="2400" smtClean="0"/>
              <a:t>FBI’s Uniform Crime Reports cannot be used</a:t>
            </a:r>
          </a:p>
          <a:p>
            <a:pPr lvl="1" eaLnBrk="1" hangingPunct="1"/>
            <a:r>
              <a:rPr lang="en-US" sz="2400" smtClean="0"/>
              <a:t>NCVS is limited</a:t>
            </a:r>
          </a:p>
          <a:p>
            <a:pPr lvl="1" eaLnBrk="1" hangingPunct="1"/>
            <a:r>
              <a:rPr lang="en-US" sz="2400" smtClean="0"/>
              <a:t>Juvenile arrests can be tallied, but arrests are only a proxy for crimes committed</a:t>
            </a:r>
          </a:p>
          <a:p>
            <a:pPr lvl="1" eaLnBrk="1" hangingPunct="1"/>
            <a:r>
              <a:rPr lang="en-US" sz="2400" smtClean="0"/>
              <a:t>Self-report surveys are possible, but also limited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Juvenile Crime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02"/>
    </mc:Choice>
    <mc:Fallback xmlns="">
      <p:transition spd="slow" advTm="117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This is a training curriculum to promote emotional and social competency in at risk children</a:t>
            </a:r>
          </a:p>
          <a:p>
            <a:pPr eaLnBrk="1" hangingPunct="1"/>
            <a:r>
              <a:rPr lang="en-US" sz="1800" smtClean="0"/>
              <a:t>Unique features</a:t>
            </a:r>
          </a:p>
          <a:p>
            <a:pPr lvl="1" eaLnBrk="1" hangingPunct="1"/>
            <a:r>
              <a:rPr lang="en-US" sz="1600" smtClean="0"/>
              <a:t>Training for parents, teachers, and children</a:t>
            </a:r>
          </a:p>
          <a:p>
            <a:pPr lvl="1" eaLnBrk="1" hangingPunct="1"/>
            <a:r>
              <a:rPr lang="en-US" sz="1600" smtClean="0"/>
              <a:t>Emphasis on parenting skills</a:t>
            </a:r>
          </a:p>
          <a:p>
            <a:pPr lvl="1" eaLnBrk="1" hangingPunct="1"/>
            <a:r>
              <a:rPr lang="en-US" sz="1600" smtClean="0"/>
              <a:t>Emphasis on parental interpersonal skills</a:t>
            </a:r>
          </a:p>
          <a:p>
            <a:pPr lvl="1" eaLnBrk="1" hangingPunct="1"/>
            <a:r>
              <a:rPr lang="en-US" sz="1600" smtClean="0"/>
              <a:t>Classroom management component</a:t>
            </a:r>
          </a:p>
          <a:p>
            <a:pPr lvl="1" eaLnBrk="1" hangingPunct="1"/>
            <a:r>
              <a:rPr lang="en-US" sz="1600" smtClean="0"/>
              <a:t>Children are trained in</a:t>
            </a:r>
          </a:p>
          <a:p>
            <a:pPr lvl="2" eaLnBrk="1" hangingPunct="1"/>
            <a:r>
              <a:rPr lang="en-US" sz="1400" smtClean="0"/>
              <a:t>Emotional literacy</a:t>
            </a:r>
          </a:p>
          <a:p>
            <a:pPr lvl="2" eaLnBrk="1" hangingPunct="1"/>
            <a:r>
              <a:rPr lang="en-US" sz="1400" smtClean="0"/>
              <a:t>Empathy building</a:t>
            </a:r>
          </a:p>
          <a:p>
            <a:pPr lvl="2" eaLnBrk="1" hangingPunct="1"/>
            <a:r>
              <a:rPr lang="en-US" sz="1400" smtClean="0"/>
              <a:t>Friendship making</a:t>
            </a:r>
          </a:p>
          <a:p>
            <a:pPr lvl="2" eaLnBrk="1" hangingPunct="1"/>
            <a:r>
              <a:rPr lang="en-US" sz="1400" smtClean="0"/>
              <a:t>Anger management</a:t>
            </a:r>
          </a:p>
          <a:p>
            <a:pPr lvl="2" eaLnBrk="1" hangingPunct="1"/>
            <a:r>
              <a:rPr lang="en-US" sz="1400" smtClean="0"/>
              <a:t>Problem-solving</a:t>
            </a:r>
          </a:p>
          <a:p>
            <a:pPr lvl="2" eaLnBrk="1" hangingPunct="1"/>
            <a:r>
              <a:rPr lang="en-US" sz="1400" smtClean="0"/>
              <a:t>School rules</a:t>
            </a:r>
          </a:p>
          <a:p>
            <a:pPr lvl="2" eaLnBrk="1" hangingPunct="1"/>
            <a:r>
              <a:rPr lang="en-US" sz="1400" smtClean="0"/>
              <a:t>How to succeed academically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Incredible Years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20"/>
    </mc:Choice>
    <mc:Fallback xmlns="">
      <p:transition spd="slow" advTm="54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Project TND is a drug abuse prevention program that targets high school youth</a:t>
            </a:r>
          </a:p>
          <a:p>
            <a:pPr eaLnBrk="1" hangingPunct="1"/>
            <a:r>
              <a:rPr lang="en-US" sz="2000" smtClean="0"/>
              <a:t>Unique features</a:t>
            </a:r>
          </a:p>
          <a:p>
            <a:pPr lvl="1" eaLnBrk="1" hangingPunct="1"/>
            <a:r>
              <a:rPr lang="en-US" sz="1800" smtClean="0"/>
              <a:t>12 class sessions that focus on</a:t>
            </a:r>
          </a:p>
          <a:p>
            <a:pPr lvl="2" eaLnBrk="1" hangingPunct="1"/>
            <a:r>
              <a:rPr lang="en-US" sz="1600" smtClean="0"/>
              <a:t>Listening</a:t>
            </a:r>
          </a:p>
          <a:p>
            <a:pPr lvl="2" eaLnBrk="1" hangingPunct="1"/>
            <a:r>
              <a:rPr lang="en-US" sz="1600" smtClean="0"/>
              <a:t>Stereotyping</a:t>
            </a:r>
          </a:p>
          <a:p>
            <a:pPr lvl="2" eaLnBrk="1" hangingPunct="1"/>
            <a:r>
              <a:rPr lang="en-US" sz="1600" smtClean="0"/>
              <a:t>Myths/denial</a:t>
            </a:r>
          </a:p>
          <a:p>
            <a:pPr lvl="2" eaLnBrk="1" hangingPunct="1"/>
            <a:r>
              <a:rPr lang="en-US" sz="1600" smtClean="0"/>
              <a:t>Chemical dependency</a:t>
            </a:r>
          </a:p>
          <a:p>
            <a:pPr lvl="2" eaLnBrk="1" hangingPunct="1"/>
            <a:r>
              <a:rPr lang="en-US" sz="1600" smtClean="0"/>
              <a:t>Stress</a:t>
            </a:r>
          </a:p>
          <a:p>
            <a:pPr lvl="2" eaLnBrk="1" hangingPunct="1"/>
            <a:r>
              <a:rPr lang="en-US" sz="1600" smtClean="0"/>
              <a:t>Self-control</a:t>
            </a:r>
          </a:p>
          <a:p>
            <a:pPr lvl="2" eaLnBrk="1" hangingPunct="1"/>
            <a:r>
              <a:rPr lang="en-US" sz="1600" smtClean="0"/>
              <a:t>Positive thinking</a:t>
            </a:r>
          </a:p>
          <a:p>
            <a:pPr lvl="2" eaLnBrk="1" hangingPunct="1"/>
            <a:r>
              <a:rPr lang="en-US" sz="1600" smtClean="0"/>
              <a:t>Other topics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Project Towards No Drug Abuse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0"/>
    </mc:Choice>
    <mc:Fallback xmlns="">
      <p:transition spd="slow" advTm="5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Apart from Blueprints, other methods of juvenile crime control include</a:t>
            </a:r>
          </a:p>
          <a:p>
            <a:pPr lvl="1" eaLnBrk="1" hangingPunct="1"/>
            <a:r>
              <a:rPr lang="en-US" sz="2000" smtClean="0"/>
              <a:t>Diversion</a:t>
            </a:r>
          </a:p>
          <a:p>
            <a:pPr lvl="1" eaLnBrk="1" hangingPunct="1"/>
            <a:r>
              <a:rPr lang="en-US" sz="2000" smtClean="0"/>
              <a:t>Boot camps</a:t>
            </a:r>
          </a:p>
          <a:p>
            <a:pPr lvl="1" eaLnBrk="1" hangingPunct="1"/>
            <a:r>
              <a:rPr lang="en-US" sz="2000" smtClean="0"/>
              <a:t>Scared Straight</a:t>
            </a:r>
          </a:p>
          <a:p>
            <a:pPr lvl="1" eaLnBrk="1" hangingPunct="1"/>
            <a:r>
              <a:rPr lang="en-US" sz="2000" smtClean="0"/>
              <a:t>Teen courts</a:t>
            </a:r>
          </a:p>
          <a:p>
            <a:pPr lvl="1" eaLnBrk="1" hangingPunct="1"/>
            <a:r>
              <a:rPr lang="en-US" sz="2000" smtClean="0"/>
              <a:t>Youth Accountability Boards</a:t>
            </a:r>
          </a:p>
          <a:p>
            <a:pPr lvl="1" eaLnBrk="1" hangingPunct="1"/>
            <a:r>
              <a:rPr lang="en-US" sz="2000" smtClean="0"/>
              <a:t>Traditional adjudication</a:t>
            </a:r>
          </a:p>
          <a:p>
            <a:pPr lvl="1" eaLnBrk="1" hangingPunct="1"/>
            <a:r>
              <a:rPr lang="en-US" sz="2000" smtClean="0"/>
              <a:t>Targeting curfew violators</a:t>
            </a:r>
          </a:p>
          <a:p>
            <a:pPr lvl="1" eaLnBrk="1" hangingPunct="1"/>
            <a:r>
              <a:rPr lang="en-US" sz="2000" smtClean="0"/>
              <a:t>Juvenile waivers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Other Approaches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56"/>
    </mc:Choice>
    <mc:Fallback xmlns="">
      <p:transition spd="slow" advTm="37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What is juvenile diversion?</a:t>
            </a:r>
          </a:p>
          <a:p>
            <a:pPr lvl="1" eaLnBrk="1" hangingPunct="1"/>
            <a:r>
              <a:rPr lang="en-US" sz="2000" smtClean="0"/>
              <a:t>An attempt to divert, or channel out, youthful offenders from the juvenile justice system</a:t>
            </a:r>
          </a:p>
          <a:p>
            <a:pPr lvl="1" eaLnBrk="1" hangingPunct="1"/>
            <a:r>
              <a:rPr lang="en-US" sz="2000" smtClean="0"/>
              <a:t>It need not only focus on adjudicated youth</a:t>
            </a:r>
          </a:p>
          <a:p>
            <a:pPr eaLnBrk="1" hangingPunct="1"/>
            <a:r>
              <a:rPr lang="en-US" sz="2400" smtClean="0"/>
              <a:t>Examples of juvenile diversion</a:t>
            </a:r>
          </a:p>
          <a:p>
            <a:pPr lvl="1" eaLnBrk="1" hangingPunct="1"/>
            <a:r>
              <a:rPr lang="en-US" sz="2000" smtClean="0"/>
              <a:t>Boot camps</a:t>
            </a:r>
          </a:p>
          <a:p>
            <a:pPr lvl="1" eaLnBrk="1" hangingPunct="1"/>
            <a:r>
              <a:rPr lang="en-US" sz="2000" smtClean="0"/>
              <a:t>Scared Straight</a:t>
            </a:r>
          </a:p>
          <a:p>
            <a:pPr lvl="1" eaLnBrk="1" hangingPunct="1"/>
            <a:r>
              <a:rPr lang="en-US" sz="2000" smtClean="0"/>
              <a:t>Teen courts</a:t>
            </a:r>
          </a:p>
          <a:p>
            <a:pPr lvl="1" eaLnBrk="1" hangingPunct="1"/>
            <a:r>
              <a:rPr lang="en-US" sz="2000" smtClean="0"/>
              <a:t>Youth accountability boards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Diversion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10"/>
    </mc:Choice>
    <mc:Fallback xmlns="">
      <p:transition spd="slow" advTm="35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Do juvenile boot camps work?</a:t>
            </a:r>
          </a:p>
          <a:p>
            <a:pPr lvl="1" eaLnBrk="1" hangingPunct="1"/>
            <a:r>
              <a:rPr lang="en-US" sz="2400" smtClean="0"/>
              <a:t>Almost all evaluations say no</a:t>
            </a:r>
          </a:p>
          <a:p>
            <a:pPr eaLnBrk="1" hangingPunct="1"/>
            <a:r>
              <a:rPr lang="en-US" sz="2800" smtClean="0"/>
              <a:t>Why don’t boot camps appear to work?</a:t>
            </a:r>
          </a:p>
          <a:p>
            <a:pPr lvl="1" eaLnBrk="1" hangingPunct="1"/>
            <a:r>
              <a:rPr lang="en-US" sz="2400" smtClean="0"/>
              <a:t>Too short-lived</a:t>
            </a:r>
          </a:p>
          <a:p>
            <a:pPr lvl="1" eaLnBrk="1" hangingPunct="1"/>
            <a:r>
              <a:rPr lang="en-US" sz="2400" smtClean="0"/>
              <a:t>Aggressive and hyper-masculine strategies</a:t>
            </a:r>
          </a:p>
          <a:p>
            <a:pPr lvl="1" eaLnBrk="1" hangingPunct="1"/>
            <a:r>
              <a:rPr lang="en-US" sz="2400" smtClean="0"/>
              <a:t>Don’t target the right problems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Boot Camps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11"/>
    </mc:Choice>
    <mc:Fallback xmlns="">
      <p:transition spd="slow" advTm="58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Scared Straight (originally called the Juvenile Awareness Program) refers to a variety of attempts to deter young offenders and at-risk individuals from committing crimes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Strategies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Taking participants to a maximum security prison where they are told horror stories about life “on the inside”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Video 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Web sites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Does it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evidence is not encouraging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Why?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May promote crime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May present a distorted image of crime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Scared Straight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66"/>
    </mc:Choice>
    <mc:Fallback xmlns="">
      <p:transition spd="slow" advTm="60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Teen courts use a young offender’s peers to adjudicate cases (with adult supervision)</a:t>
            </a:r>
          </a:p>
          <a:p>
            <a:pPr eaLnBrk="1" hangingPunct="1"/>
            <a:r>
              <a:rPr lang="en-US" sz="2400" smtClean="0"/>
              <a:t>Why teen courts?</a:t>
            </a:r>
          </a:p>
          <a:p>
            <a:pPr lvl="1" eaLnBrk="1" hangingPunct="1"/>
            <a:r>
              <a:rPr lang="en-US" sz="2000" smtClean="0"/>
              <a:t>Peer pressure</a:t>
            </a:r>
          </a:p>
          <a:p>
            <a:pPr lvl="1" eaLnBrk="1" hangingPunct="1"/>
            <a:r>
              <a:rPr lang="en-US" sz="2000" smtClean="0"/>
              <a:t>Desire to be accepted by one’s peers</a:t>
            </a:r>
          </a:p>
          <a:p>
            <a:pPr eaLnBrk="1" hangingPunct="1"/>
            <a:r>
              <a:rPr lang="en-US" sz="2400" smtClean="0"/>
              <a:t>Do they work?</a:t>
            </a:r>
          </a:p>
          <a:p>
            <a:pPr lvl="1" eaLnBrk="1" hangingPunct="1"/>
            <a:r>
              <a:rPr lang="en-US" sz="2000" smtClean="0"/>
              <a:t>It’s tough to tell because of a lack of sophisticated research</a:t>
            </a:r>
          </a:p>
          <a:p>
            <a:pPr lvl="1" eaLnBrk="1" hangingPunct="1"/>
            <a:r>
              <a:rPr lang="en-US" sz="2000" smtClean="0"/>
              <a:t>Even so, little research is supportive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Teen Courts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8"/>
    </mc:Choice>
    <mc:Fallback xmlns="">
      <p:transition spd="slow" advTm="58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YABs bring delinquent youth before a board of volunteers who urge the youth to sign a behavior contract</a:t>
            </a:r>
          </a:p>
          <a:p>
            <a:pPr eaLnBrk="1" hangingPunct="1"/>
            <a:r>
              <a:rPr lang="en-US" sz="2000" smtClean="0"/>
              <a:t>Unique features</a:t>
            </a:r>
          </a:p>
          <a:p>
            <a:pPr lvl="1" eaLnBrk="1" hangingPunct="1"/>
            <a:r>
              <a:rPr lang="en-US" sz="1800" smtClean="0"/>
              <a:t>Focus on non-violent offenders</a:t>
            </a:r>
          </a:p>
          <a:p>
            <a:pPr lvl="1" eaLnBrk="1" hangingPunct="1"/>
            <a:r>
              <a:rPr lang="en-US" sz="1800" smtClean="0"/>
              <a:t>Community volunteers relied on</a:t>
            </a:r>
          </a:p>
          <a:p>
            <a:pPr lvl="1" eaLnBrk="1" hangingPunct="1"/>
            <a:r>
              <a:rPr lang="en-US" sz="1800" smtClean="0"/>
              <a:t>Community members may act as mediators between offender and victim</a:t>
            </a:r>
          </a:p>
          <a:p>
            <a:pPr eaLnBrk="1" hangingPunct="1"/>
            <a:r>
              <a:rPr lang="en-US" sz="2000" smtClean="0"/>
              <a:t>Do YABs work?</a:t>
            </a:r>
          </a:p>
          <a:p>
            <a:pPr lvl="1" eaLnBrk="1" hangingPunct="1"/>
            <a:r>
              <a:rPr lang="en-US" sz="1800" smtClean="0"/>
              <a:t>There are no published evaluations of YAB effectiveness—yet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Youth Accountability Boards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3"/>
    </mc:Choice>
    <mc:Fallback xmlns="">
      <p:transition spd="slow" advTm="45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Traditional adjudication occurs once a youth has</a:t>
            </a:r>
          </a:p>
          <a:p>
            <a:pPr lvl="1" eaLnBrk="1" hangingPunct="1"/>
            <a:r>
              <a:rPr lang="en-US" sz="1800" smtClean="0"/>
              <a:t>Been arrested</a:t>
            </a:r>
          </a:p>
          <a:p>
            <a:pPr lvl="1" eaLnBrk="1" hangingPunct="1"/>
            <a:r>
              <a:rPr lang="en-US" sz="1800" smtClean="0"/>
              <a:t>Referred to probation</a:t>
            </a:r>
          </a:p>
          <a:p>
            <a:pPr lvl="1" eaLnBrk="1" hangingPunct="1"/>
            <a:r>
              <a:rPr lang="en-US" sz="1800" smtClean="0"/>
              <a:t>Charged by a prosecutor</a:t>
            </a:r>
          </a:p>
          <a:p>
            <a:pPr eaLnBrk="1" hangingPunct="1"/>
            <a:r>
              <a:rPr lang="en-US" sz="2000" smtClean="0"/>
              <a:t>Examples of traditional adjudication include</a:t>
            </a:r>
          </a:p>
          <a:p>
            <a:pPr lvl="1" eaLnBrk="1" hangingPunct="1"/>
            <a:r>
              <a:rPr lang="en-US" sz="1800" smtClean="0"/>
              <a:t>Probation</a:t>
            </a:r>
          </a:p>
          <a:p>
            <a:pPr lvl="1" eaLnBrk="1" hangingPunct="1"/>
            <a:r>
              <a:rPr lang="en-US" sz="1800" smtClean="0"/>
              <a:t>Restitution and Fines</a:t>
            </a:r>
          </a:p>
          <a:p>
            <a:pPr lvl="1" eaLnBrk="1" hangingPunct="1"/>
            <a:r>
              <a:rPr lang="en-US" sz="1800" smtClean="0"/>
              <a:t>Placement in a correctional facility</a:t>
            </a:r>
          </a:p>
          <a:p>
            <a:pPr lvl="1" eaLnBrk="1" hangingPunct="1"/>
            <a:r>
              <a:rPr lang="en-US" sz="1800" smtClean="0"/>
              <a:t>Treatment</a:t>
            </a:r>
          </a:p>
          <a:p>
            <a:pPr lvl="1" eaLnBrk="1" hangingPunct="1"/>
            <a:r>
              <a:rPr lang="en-US" sz="1800" smtClean="0"/>
              <a:t>Foster and group homes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Traditional Adjudication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247"/>
    </mc:Choice>
    <mc:Fallback xmlns="">
      <p:transition spd="slow" advTm="38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Juvenile Crime Control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7"/>
    </mc:Choice>
    <mc:Fallback xmlns="">
      <p:transition spd="slow" advTm="138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juvenile justice system is a fairly recent creation</a:t>
            </a:r>
          </a:p>
          <a:p>
            <a:pPr eaLnBrk="1" hangingPunct="1"/>
            <a:r>
              <a:rPr lang="en-US" sz="2400" smtClean="0"/>
              <a:t>Its original guiding principle was </a:t>
            </a:r>
            <a:r>
              <a:rPr lang="en-US" sz="2400" i="1" smtClean="0"/>
              <a:t>parens patriae</a:t>
            </a:r>
            <a:endParaRPr lang="en-US" sz="2400" smtClean="0"/>
          </a:p>
          <a:p>
            <a:pPr lvl="1" eaLnBrk="1" hangingPunct="1"/>
            <a:r>
              <a:rPr lang="en-US" sz="2000" smtClean="0"/>
              <a:t>Juvenile court “takes over” where family failed</a:t>
            </a:r>
          </a:p>
          <a:p>
            <a:pPr eaLnBrk="1" hangingPunct="1"/>
            <a:r>
              <a:rPr lang="en-US" sz="2400" smtClean="0"/>
              <a:t>How do the adult and juvenile systems differ?</a:t>
            </a:r>
          </a:p>
          <a:p>
            <a:pPr lvl="1" eaLnBrk="1" hangingPunct="1"/>
            <a:r>
              <a:rPr lang="en-US" sz="2000" smtClean="0"/>
              <a:t>Procedure</a:t>
            </a:r>
          </a:p>
          <a:p>
            <a:pPr lvl="2" eaLnBrk="1" hangingPunct="1"/>
            <a:r>
              <a:rPr lang="en-US" sz="1800" smtClean="0"/>
              <a:t>Adjudicatory hearings</a:t>
            </a:r>
          </a:p>
          <a:p>
            <a:pPr lvl="2" eaLnBrk="1" hangingPunct="1"/>
            <a:r>
              <a:rPr lang="en-US" sz="1800" smtClean="0"/>
              <a:t>Less formalized</a:t>
            </a:r>
          </a:p>
          <a:p>
            <a:pPr lvl="2" eaLnBrk="1" hangingPunct="1"/>
            <a:r>
              <a:rPr lang="en-US" sz="1800" smtClean="0"/>
              <a:t>Proceedings more tightly controlled</a:t>
            </a:r>
          </a:p>
          <a:p>
            <a:pPr lvl="1" eaLnBrk="1" hangingPunct="1"/>
            <a:r>
              <a:rPr lang="en-US" sz="2000" smtClean="0"/>
              <a:t>Detention centers</a:t>
            </a:r>
          </a:p>
          <a:p>
            <a:pPr lvl="1" eaLnBrk="1" hangingPunct="1"/>
            <a:r>
              <a:rPr lang="en-US" sz="2000" smtClean="0"/>
              <a:t>Reliance on probation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Differences Between the Adult and Juvenile Justice Systems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42"/>
    </mc:Choice>
    <mc:Fallback xmlns="">
      <p:transition spd="slow" advTm="161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number of recent reforms in juvenile justice have blurred the lines between the adult and juvenile justice systems</a:t>
            </a:r>
          </a:p>
          <a:p>
            <a:pPr eaLnBrk="1" hangingPunct="1"/>
            <a:r>
              <a:rPr lang="en-US" sz="2400" smtClean="0"/>
              <a:t>They include</a:t>
            </a:r>
          </a:p>
          <a:p>
            <a:pPr lvl="1" eaLnBrk="1" hangingPunct="1"/>
            <a:r>
              <a:rPr lang="en-US" sz="2000" smtClean="0"/>
              <a:t>Juvenile waivers</a:t>
            </a:r>
          </a:p>
          <a:p>
            <a:pPr lvl="1" eaLnBrk="1" hangingPunct="1"/>
            <a:r>
              <a:rPr lang="en-US" sz="2000" smtClean="0"/>
              <a:t>Sentencing</a:t>
            </a:r>
          </a:p>
          <a:p>
            <a:pPr lvl="1" eaLnBrk="1" hangingPunct="1"/>
            <a:r>
              <a:rPr lang="en-US" sz="2000" smtClean="0"/>
              <a:t>Procedural protections</a:t>
            </a:r>
          </a:p>
          <a:p>
            <a:pPr lvl="1" eaLnBrk="1" hangingPunct="1"/>
            <a:r>
              <a:rPr lang="en-US" sz="2000" smtClean="0"/>
              <a:t>More accountability</a:t>
            </a:r>
          </a:p>
          <a:p>
            <a:pPr lvl="1" eaLnBrk="1" hangingPunct="1"/>
            <a:r>
              <a:rPr lang="en-US" sz="2000" smtClean="0"/>
              <a:t>Less privacy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Recent Reforms in Juvenile Justice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3"/>
    </mc:Choice>
    <mc:Fallback xmlns="">
      <p:transition spd="slow" advTm="31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What are juvenile waivers?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method of trying juveniles as adults, of “waiving” them to adult court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Waivers have been around for some time, but the criteria have changed recently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Legislation has been enacted, for example (CA’s Prop. 21)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Are waivers being used more frequently?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not clear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also not clear whether waivers affect sentencing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Juvenile Waivers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12"/>
    </mc:Choice>
    <mc:Fallback xmlns="">
      <p:transition spd="slow" advTm="91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Juvenile sentences have changed over time</a:t>
            </a:r>
          </a:p>
          <a:p>
            <a:pPr lvl="1" eaLnBrk="1" hangingPunct="1"/>
            <a:r>
              <a:rPr lang="en-US" sz="2400" smtClean="0"/>
              <a:t>Offense-based sentencing has gained prominence over needs-based sentencing</a:t>
            </a:r>
          </a:p>
          <a:p>
            <a:pPr lvl="1" eaLnBrk="1" hangingPunct="1"/>
            <a:r>
              <a:rPr lang="en-US" sz="2400" smtClean="0"/>
              <a:t>Increase in blended sentences (combines probation with time in an adult correctional facility)</a:t>
            </a:r>
          </a:p>
          <a:p>
            <a:pPr lvl="1" eaLnBrk="1" hangingPunct="1"/>
            <a:r>
              <a:rPr lang="en-US" sz="2400" smtClean="0"/>
              <a:t>Sentencing guidelines are being used more frequently</a:t>
            </a:r>
          </a:p>
          <a:p>
            <a:pPr lvl="1" eaLnBrk="1" hangingPunct="1"/>
            <a:r>
              <a:rPr lang="en-US" sz="2400" smtClean="0"/>
              <a:t>Increase in extended jurisdiction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Sentencing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27"/>
    </mc:Choice>
    <mc:Fallback xmlns="">
      <p:transition spd="slow" advTm="51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1996, nearly ¼ of juveniles were processed informally</a:t>
            </a:r>
          </a:p>
          <a:p>
            <a:pPr eaLnBrk="1" hangingPunct="1"/>
            <a:r>
              <a:rPr lang="en-US" sz="2800" smtClean="0"/>
              <a:t>In 1999, only 17 percent were</a:t>
            </a:r>
          </a:p>
          <a:p>
            <a:pPr eaLnBrk="1" hangingPunct="1"/>
            <a:r>
              <a:rPr lang="en-US" sz="2800" smtClean="0"/>
              <a:t>These numbers signal increased concern with offender accountability</a:t>
            </a:r>
          </a:p>
          <a:p>
            <a:pPr eaLnBrk="1" hangingPunct="1"/>
            <a:r>
              <a:rPr lang="en-US" sz="2800" smtClean="0"/>
              <a:t>States have also changed their screening procedure (moving it from probation officers to prosecutors)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More Accountability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46"/>
    </mc:Choice>
    <mc:Fallback xmlns="">
      <p:transition spd="slow" advTm="75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Records of juvenile court proceedings have historically been off limits</a:t>
            </a:r>
          </a:p>
          <a:p>
            <a:pPr eaLnBrk="1" hangingPunct="1"/>
            <a:r>
              <a:rPr lang="en-US" sz="2800" smtClean="0"/>
              <a:t>States have begun to change this</a:t>
            </a:r>
          </a:p>
          <a:p>
            <a:pPr lvl="1" eaLnBrk="1" hangingPunct="1"/>
            <a:r>
              <a:rPr lang="en-US" sz="2400" smtClean="0"/>
              <a:t>Laws providing for open hearings</a:t>
            </a:r>
          </a:p>
          <a:p>
            <a:pPr lvl="1" eaLnBrk="1" hangingPunct="1"/>
            <a:r>
              <a:rPr lang="en-US" sz="2400" smtClean="0"/>
              <a:t>Increased public/media access to names/addresses of adjudicated juveniles</a:t>
            </a:r>
          </a:p>
          <a:p>
            <a:pPr lvl="1" eaLnBrk="1" hangingPunct="1"/>
            <a:r>
              <a:rPr lang="en-US" sz="2400" smtClean="0"/>
              <a:t>More disclosure of court records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Less Privacy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2"/>
    </mc:Choice>
    <mc:Fallback xmlns="">
      <p:transition spd="slow" advTm="35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Juveniles have historically enjoyed fewer procedural protections than adults, but this is changing</a:t>
            </a:r>
          </a:p>
          <a:p>
            <a:pPr eaLnBrk="1" hangingPunct="1"/>
            <a:r>
              <a:rPr lang="en-US" sz="2800" smtClean="0"/>
              <a:t>A short list of such changes</a:t>
            </a:r>
          </a:p>
          <a:p>
            <a:pPr lvl="1" eaLnBrk="1" hangingPunct="1"/>
            <a:r>
              <a:rPr lang="en-US" sz="2400" smtClean="0"/>
              <a:t>Right to counsel</a:t>
            </a:r>
          </a:p>
          <a:p>
            <a:pPr lvl="1" eaLnBrk="1" hangingPunct="1"/>
            <a:r>
              <a:rPr lang="en-US" sz="2400" smtClean="0"/>
              <a:t>Written notice of charges</a:t>
            </a:r>
          </a:p>
          <a:p>
            <a:pPr lvl="1" eaLnBrk="1" hangingPunct="1"/>
            <a:r>
              <a:rPr lang="en-US" sz="2400" smtClean="0"/>
              <a:t>Proof beyond a reasonable doubt</a:t>
            </a:r>
          </a:p>
          <a:p>
            <a:pPr lvl="1" eaLnBrk="1" hangingPunct="1"/>
            <a:r>
              <a:rPr lang="en-US" sz="2400" smtClean="0"/>
              <a:t>Limits on juvenile waivers</a:t>
            </a:r>
          </a:p>
          <a:p>
            <a:pPr lvl="1" eaLnBrk="1" hangingPunct="1"/>
            <a:r>
              <a:rPr lang="en-US" sz="2400" smtClean="0"/>
              <a:t>Limits on preventive detention of juveniles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Procedural Protections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05"/>
    </mc:Choice>
    <mc:Fallback xmlns="">
      <p:transition spd="slow" advTm="52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548</TotalTime>
  <Words>1282</Words>
  <Application>Microsoft Office PowerPoint</Application>
  <PresentationFormat>On-screen Show (4:3)</PresentationFormat>
  <Paragraphs>238</Paragraphs>
  <Slides>29</Slides>
  <Notes>0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Chapter 15</vt:lpstr>
      <vt:lpstr>Juvenile Crime</vt:lpstr>
      <vt:lpstr>Differences Between the Adult and Juvenile Justice Systems</vt:lpstr>
      <vt:lpstr>Recent Reforms in Juvenile Justice</vt:lpstr>
      <vt:lpstr>Juvenile Waivers</vt:lpstr>
      <vt:lpstr>Sentencing</vt:lpstr>
      <vt:lpstr>More Accountability</vt:lpstr>
      <vt:lpstr>Less Privacy</vt:lpstr>
      <vt:lpstr>Procedural Protections</vt:lpstr>
      <vt:lpstr>Some Successes:  Blueprints</vt:lpstr>
      <vt:lpstr>Midwestern Prevention Project</vt:lpstr>
      <vt:lpstr>Big Brothers and Big Sisters</vt:lpstr>
      <vt:lpstr>Functional Family Therapy</vt:lpstr>
      <vt:lpstr>Life Skills Training</vt:lpstr>
      <vt:lpstr>Multisystemic Therapy</vt:lpstr>
      <vt:lpstr>Nurse-Family Partnership</vt:lpstr>
      <vt:lpstr>Multidimensional Treatment Foster Care</vt:lpstr>
      <vt:lpstr>Bullying Prevention Program</vt:lpstr>
      <vt:lpstr>Promoting Alternative Thinking Strategies</vt:lpstr>
      <vt:lpstr>The Incredible Years</vt:lpstr>
      <vt:lpstr>Project Towards No Drug Abuse</vt:lpstr>
      <vt:lpstr>Other Approaches</vt:lpstr>
      <vt:lpstr>Diversion</vt:lpstr>
      <vt:lpstr>Boot Camps</vt:lpstr>
      <vt:lpstr>Scared Straight</vt:lpstr>
      <vt:lpstr>Teen Courts</vt:lpstr>
      <vt:lpstr>Youth Accountability Boards</vt:lpstr>
      <vt:lpstr>Traditional Adjudication</vt:lpstr>
      <vt:lpstr>Conclusions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John Worrall</dc:creator>
  <cp:lastModifiedBy>Rick</cp:lastModifiedBy>
  <cp:revision>24</cp:revision>
  <cp:lastPrinted>2012-09-13T14:42:03Z</cp:lastPrinted>
  <dcterms:created xsi:type="dcterms:W3CDTF">2004-11-28T16:06:02Z</dcterms:created>
  <dcterms:modified xsi:type="dcterms:W3CDTF">2013-07-24T21:56:34Z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TC010721531033</vt:lpwstr>
  </property>
</Properties>
</file>